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3767614"/>
            <a:ext cx="5554980"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Wi-Fi Security</a:t>
            </a:r>
            <a:endParaRPr lang="en-US" sz="4374" dirty="0"/>
          </a:p>
        </p:txBody>
      </p:sp>
      <p:pic>
        <p:nvPicPr>
          <p:cNvPr id="6"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2890123"/>
            <a:ext cx="5554980"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Introduction </a:t>
            </a:r>
            <a:endParaRPr lang="en-US" sz="4374" dirty="0"/>
          </a:p>
        </p:txBody>
      </p:sp>
      <p:sp>
        <p:nvSpPr>
          <p:cNvPr id="6" name="Text 2"/>
          <p:cNvSpPr/>
          <p:nvPr/>
        </p:nvSpPr>
        <p:spPr>
          <a:xfrm>
            <a:off x="4490799" y="3917752"/>
            <a:ext cx="9306401" cy="1421606"/>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WiFi security is essential for protecting your network from unauthorized access and data breaches. In this card, we will explore the fundamental concepts of WiFi security, including encryption protocols, authentication methods, and best practices to keep your network secure.</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2090499"/>
            <a:ext cx="5554980"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What is WEP?</a:t>
            </a:r>
            <a:endParaRPr lang="en-US" sz="4374" dirty="0"/>
          </a:p>
        </p:txBody>
      </p:sp>
      <p:sp>
        <p:nvSpPr>
          <p:cNvPr id="6" name="Text 2"/>
          <p:cNvSpPr/>
          <p:nvPr/>
        </p:nvSpPr>
        <p:spPr>
          <a:xfrm>
            <a:off x="1188601" y="3118128"/>
            <a:ext cx="8951000" cy="1066205"/>
          </a:xfrm>
          <a:prstGeom prst="rect">
            <a:avLst/>
          </a:prstGeom>
          <a:noFill/>
          <a:ln/>
        </p:spPr>
        <p:txBody>
          <a:bodyPr wrap="square" rtlCol="0" anchor="t"/>
          <a:lstStyle/>
          <a:p>
            <a:pPr algn="l" marL="342900" indent="-342900">
              <a:lnSpc>
                <a:spcPts val="2799"/>
              </a:lnSpc>
              <a:buSzPct val="100000"/>
              <a:buChar char="•"/>
            </a:pPr>
            <a:r>
              <a:rPr lang="en-US" sz="1750" dirty="0">
                <a:solidFill>
                  <a:srgbClr val="5B5F71"/>
                </a:solidFill>
                <a:latin typeface="Instrument Sans" pitchFamily="34" charset="0"/>
                <a:ea typeface="Instrument Sans" pitchFamily="34" charset="-122"/>
                <a:cs typeface="Instrument Sans" pitchFamily="34" charset="-120"/>
              </a:rPr>
              <a:t>Wired Equivalent Privacy (WEP) is an outdated wireless security protocol that was designed to provide a wireless local area network (WLAN) with a level of security and privacy comparable to what is usually expected of a wired LAN.</a:t>
            </a:r>
            <a:endParaRPr lang="en-US" sz="1750" dirty="0"/>
          </a:p>
        </p:txBody>
      </p:sp>
      <p:sp>
        <p:nvSpPr>
          <p:cNvPr id="7" name="Text 3"/>
          <p:cNvSpPr/>
          <p:nvPr/>
        </p:nvSpPr>
        <p:spPr>
          <a:xfrm>
            <a:off x="1188601" y="4273153"/>
            <a:ext cx="89510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5B5F71"/>
                </a:solidFill>
                <a:latin typeface="Instrument Sans" pitchFamily="34" charset="0"/>
                <a:ea typeface="Instrument Sans" pitchFamily="34" charset="-122"/>
                <a:cs typeface="Instrument Sans" pitchFamily="34" charset="-120"/>
              </a:rPr>
              <a:t>WEP (Wired Equivalent Privacy) is the oldest and most common Wi-Fi security protocol. </a:t>
            </a:r>
            <a:endParaRPr lang="en-US" sz="1750" dirty="0"/>
          </a:p>
        </p:txBody>
      </p:sp>
      <p:sp>
        <p:nvSpPr>
          <p:cNvPr id="8" name="Text 4"/>
          <p:cNvSpPr/>
          <p:nvPr/>
        </p:nvSpPr>
        <p:spPr>
          <a:xfrm>
            <a:off x="1188601" y="5072777"/>
            <a:ext cx="8951000" cy="1066205"/>
          </a:xfrm>
          <a:prstGeom prst="rect">
            <a:avLst/>
          </a:prstGeom>
          <a:noFill/>
          <a:ln/>
        </p:spPr>
        <p:txBody>
          <a:bodyPr wrap="square" rtlCol="0" anchor="t"/>
          <a:lstStyle/>
          <a:p>
            <a:pPr algn="l" marL="342900" indent="-342900">
              <a:lnSpc>
                <a:spcPts val="2799"/>
              </a:lnSpc>
              <a:buSzPct val="100000"/>
              <a:buChar char="•"/>
            </a:pPr>
            <a:r>
              <a:rPr lang="en-US" sz="1750" dirty="0">
                <a:solidFill>
                  <a:srgbClr val="5B5F71"/>
                </a:solidFill>
                <a:latin typeface="Instrument Sans" pitchFamily="34" charset="0"/>
                <a:ea typeface="Instrument Sans" pitchFamily="34" charset="-122"/>
                <a:cs typeface="Instrument Sans" pitchFamily="34" charset="-120"/>
              </a:rPr>
              <a:t>It was the privacy component established in the IEEE 802.11, a set of technical standards that aimed to provide a wireless local area network (WLAN) with a comparable level of security to a wired local area network (LAN).</a:t>
            </a:r>
            <a:endParaRPr lang="en-US" sz="1750"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1693307"/>
            <a:ext cx="5554980"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Weaknesses of WEP</a:t>
            </a:r>
            <a:endParaRPr lang="en-US" sz="4374" dirty="0"/>
          </a:p>
        </p:txBody>
      </p:sp>
      <p:sp>
        <p:nvSpPr>
          <p:cNvPr id="6" name="Shape 2"/>
          <p:cNvSpPr/>
          <p:nvPr/>
        </p:nvSpPr>
        <p:spPr>
          <a:xfrm>
            <a:off x="4490799" y="2894528"/>
            <a:ext cx="499943" cy="499943"/>
          </a:xfrm>
          <a:prstGeom prst="roundRect">
            <a:avLst>
              <a:gd name="adj" fmla="val 20000"/>
            </a:avLst>
          </a:prstGeom>
          <a:solidFill>
            <a:srgbClr val="E3E4E8"/>
          </a:solidFill>
          <a:ln w="7620">
            <a:solidFill>
              <a:srgbClr val="C9CACE"/>
            </a:solidFill>
            <a:prstDash val="solid"/>
          </a:ln>
        </p:spPr>
      </p:sp>
      <p:sp>
        <p:nvSpPr>
          <p:cNvPr id="7" name="Text 3"/>
          <p:cNvSpPr/>
          <p:nvPr/>
        </p:nvSpPr>
        <p:spPr>
          <a:xfrm>
            <a:off x="4676180" y="2936200"/>
            <a:ext cx="129064" cy="416481"/>
          </a:xfrm>
          <a:prstGeom prst="rect">
            <a:avLst/>
          </a:prstGeom>
          <a:noFill/>
          <a:ln/>
        </p:spPr>
        <p:txBody>
          <a:bodyPr wrap="none" rtlCol="0" anchor="t"/>
          <a:lstStyle/>
          <a:p>
            <a:pPr algn="ctr" indent="0" marL="0">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1</a:t>
            </a:r>
            <a:endParaRPr lang="en-US" sz="2624" dirty="0"/>
          </a:p>
        </p:txBody>
      </p:sp>
      <p:sp>
        <p:nvSpPr>
          <p:cNvPr id="8" name="Text 4"/>
          <p:cNvSpPr/>
          <p:nvPr/>
        </p:nvSpPr>
        <p:spPr>
          <a:xfrm>
            <a:off x="5212913" y="2970848"/>
            <a:ext cx="2777490" cy="347186"/>
          </a:xfrm>
          <a:prstGeom prst="rect">
            <a:avLst/>
          </a:prstGeom>
          <a:noFill/>
          <a:ln/>
        </p:spPr>
        <p:txBody>
          <a:bodyPr wrap="none" rtlCol="0" anchor="t"/>
          <a:lstStyle/>
          <a:p>
            <a:pPr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Data Vulnerability</a:t>
            </a:r>
            <a:endParaRPr lang="en-US" sz="2187" dirty="0"/>
          </a:p>
        </p:txBody>
      </p:sp>
      <p:sp>
        <p:nvSpPr>
          <p:cNvPr id="9" name="Text 5"/>
          <p:cNvSpPr/>
          <p:nvPr/>
        </p:nvSpPr>
        <p:spPr>
          <a:xfrm>
            <a:off x="5212913" y="3451265"/>
            <a:ext cx="3820001" cy="1421606"/>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WEP encryption can be easily compromised due to the use of weak initialization vectors and a small key size.</a:t>
            </a:r>
            <a:endParaRPr lang="en-US" sz="1750" dirty="0"/>
          </a:p>
        </p:txBody>
      </p:sp>
      <p:sp>
        <p:nvSpPr>
          <p:cNvPr id="10" name="Shape 6"/>
          <p:cNvSpPr/>
          <p:nvPr/>
        </p:nvSpPr>
        <p:spPr>
          <a:xfrm>
            <a:off x="9255085" y="2894528"/>
            <a:ext cx="499943" cy="499943"/>
          </a:xfrm>
          <a:prstGeom prst="roundRect">
            <a:avLst>
              <a:gd name="adj" fmla="val 20000"/>
            </a:avLst>
          </a:prstGeom>
          <a:solidFill>
            <a:srgbClr val="E3E4E8"/>
          </a:solidFill>
          <a:ln w="7620">
            <a:solidFill>
              <a:srgbClr val="C9CACE"/>
            </a:solidFill>
            <a:prstDash val="solid"/>
          </a:ln>
        </p:spPr>
      </p:sp>
      <p:sp>
        <p:nvSpPr>
          <p:cNvPr id="11" name="Text 7"/>
          <p:cNvSpPr/>
          <p:nvPr/>
        </p:nvSpPr>
        <p:spPr>
          <a:xfrm>
            <a:off x="9412129" y="2936200"/>
            <a:ext cx="185738" cy="416481"/>
          </a:xfrm>
          <a:prstGeom prst="rect">
            <a:avLst/>
          </a:prstGeom>
          <a:noFill/>
          <a:ln/>
        </p:spPr>
        <p:txBody>
          <a:bodyPr wrap="none" rtlCol="0" anchor="t"/>
          <a:lstStyle/>
          <a:p>
            <a:pPr algn="ctr" indent="0" marL="0">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2</a:t>
            </a:r>
            <a:endParaRPr lang="en-US" sz="2624" dirty="0"/>
          </a:p>
        </p:txBody>
      </p:sp>
      <p:sp>
        <p:nvSpPr>
          <p:cNvPr id="12" name="Text 8"/>
          <p:cNvSpPr/>
          <p:nvPr/>
        </p:nvSpPr>
        <p:spPr>
          <a:xfrm>
            <a:off x="9977199" y="2970848"/>
            <a:ext cx="2777490" cy="347186"/>
          </a:xfrm>
          <a:prstGeom prst="rect">
            <a:avLst/>
          </a:prstGeom>
          <a:noFill/>
          <a:ln/>
        </p:spPr>
        <p:txBody>
          <a:bodyPr wrap="none" rtlCol="0" anchor="t"/>
          <a:lstStyle/>
          <a:p>
            <a:pPr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Lack of Robustness</a:t>
            </a:r>
            <a:endParaRPr lang="en-US" sz="2187" dirty="0"/>
          </a:p>
        </p:txBody>
      </p:sp>
      <p:sp>
        <p:nvSpPr>
          <p:cNvPr id="13" name="Text 9"/>
          <p:cNvSpPr/>
          <p:nvPr/>
        </p:nvSpPr>
        <p:spPr>
          <a:xfrm>
            <a:off x="9977199" y="3451265"/>
            <a:ext cx="3820001" cy="1066205"/>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WEP is vulnerable to various attacks such as the IV attack, making it an unreliable security option.</a:t>
            </a:r>
            <a:endParaRPr lang="en-US" sz="1750" dirty="0"/>
          </a:p>
        </p:txBody>
      </p:sp>
      <p:sp>
        <p:nvSpPr>
          <p:cNvPr id="14" name="Shape 10"/>
          <p:cNvSpPr/>
          <p:nvPr/>
        </p:nvSpPr>
        <p:spPr>
          <a:xfrm>
            <a:off x="4490799" y="5268635"/>
            <a:ext cx="499943" cy="499943"/>
          </a:xfrm>
          <a:prstGeom prst="roundRect">
            <a:avLst>
              <a:gd name="adj" fmla="val 20000"/>
            </a:avLst>
          </a:prstGeom>
          <a:solidFill>
            <a:srgbClr val="E3E4E8"/>
          </a:solidFill>
          <a:ln w="7620">
            <a:solidFill>
              <a:srgbClr val="C9CACE"/>
            </a:solidFill>
            <a:prstDash val="solid"/>
          </a:ln>
        </p:spPr>
      </p:sp>
      <p:sp>
        <p:nvSpPr>
          <p:cNvPr id="15" name="Text 11"/>
          <p:cNvSpPr/>
          <p:nvPr/>
        </p:nvSpPr>
        <p:spPr>
          <a:xfrm>
            <a:off x="4644271" y="5310307"/>
            <a:ext cx="193000" cy="416481"/>
          </a:xfrm>
          <a:prstGeom prst="rect">
            <a:avLst/>
          </a:prstGeom>
          <a:noFill/>
          <a:ln/>
        </p:spPr>
        <p:txBody>
          <a:bodyPr wrap="none" rtlCol="0" anchor="t"/>
          <a:lstStyle/>
          <a:p>
            <a:pPr algn="ctr" indent="0" marL="0">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3</a:t>
            </a:r>
            <a:endParaRPr lang="en-US" sz="2624" dirty="0"/>
          </a:p>
        </p:txBody>
      </p:sp>
      <p:sp>
        <p:nvSpPr>
          <p:cNvPr id="16" name="Text 12"/>
          <p:cNvSpPr/>
          <p:nvPr/>
        </p:nvSpPr>
        <p:spPr>
          <a:xfrm>
            <a:off x="5212913" y="5344954"/>
            <a:ext cx="3493175" cy="347186"/>
          </a:xfrm>
          <a:prstGeom prst="rect">
            <a:avLst/>
          </a:prstGeom>
          <a:noFill/>
          <a:ln/>
        </p:spPr>
        <p:txBody>
          <a:bodyPr wrap="none" rtlCol="0" anchor="t"/>
          <a:lstStyle/>
          <a:p>
            <a:pPr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Inadequate Authentication</a:t>
            </a:r>
            <a:endParaRPr lang="en-US" sz="2187" dirty="0"/>
          </a:p>
        </p:txBody>
      </p:sp>
      <p:sp>
        <p:nvSpPr>
          <p:cNvPr id="17" name="Text 13"/>
          <p:cNvSpPr/>
          <p:nvPr/>
        </p:nvSpPr>
        <p:spPr>
          <a:xfrm>
            <a:off x="5212913" y="5825371"/>
            <a:ext cx="8584287" cy="710803"/>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WEP's authentication methods are insufficient, leading to potential unauthorized access to the network.</a:t>
            </a:r>
            <a:endParaRPr lang="en-US" sz="1750"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1465540"/>
            <a:ext cx="5554980"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What is WPA?</a:t>
            </a:r>
            <a:endParaRPr lang="en-US" sz="4374" dirty="0"/>
          </a:p>
        </p:txBody>
      </p:sp>
      <p:sp>
        <p:nvSpPr>
          <p:cNvPr id="6" name="Text 2"/>
          <p:cNvSpPr/>
          <p:nvPr/>
        </p:nvSpPr>
        <p:spPr>
          <a:xfrm>
            <a:off x="833199" y="2493169"/>
            <a:ext cx="4025146" cy="347186"/>
          </a:xfrm>
          <a:prstGeom prst="rect">
            <a:avLst/>
          </a:prstGeom>
          <a:noFill/>
          <a:ln/>
        </p:spPr>
        <p:txBody>
          <a:bodyPr wrap="none" rtlCol="0" anchor="t"/>
          <a:lstStyle/>
          <a:p>
            <a:pPr indent="0" marL="0">
              <a:lnSpc>
                <a:spcPts val="2734"/>
              </a:lnSpc>
              <a:buNone/>
            </a:pPr>
            <a:r>
              <a:rPr lang="en-US" sz="2187" b="1" dirty="0">
                <a:solidFill>
                  <a:srgbClr val="5B5F72"/>
                </a:solidFill>
                <a:latin typeface="Instrument Sans" pitchFamily="34" charset="0"/>
                <a:ea typeface="Instrument Sans" pitchFamily="34" charset="-122"/>
                <a:cs typeface="Instrument Sans" pitchFamily="34" charset="-120"/>
              </a:rPr>
              <a:t>Wi-Fi Protected Access (WPA)</a:t>
            </a:r>
            <a:endParaRPr lang="en-US" sz="2187" dirty="0"/>
          </a:p>
        </p:txBody>
      </p:sp>
      <p:sp>
        <p:nvSpPr>
          <p:cNvPr id="7" name="Text 3"/>
          <p:cNvSpPr/>
          <p:nvPr/>
        </p:nvSpPr>
        <p:spPr>
          <a:xfrm>
            <a:off x="1188601" y="3173611"/>
            <a:ext cx="8951000" cy="1066205"/>
          </a:xfrm>
          <a:prstGeom prst="rect">
            <a:avLst/>
          </a:prstGeom>
          <a:noFill/>
          <a:ln/>
        </p:spPr>
        <p:txBody>
          <a:bodyPr wrap="square" rtlCol="0" anchor="t"/>
          <a:lstStyle/>
          <a:p>
            <a:pPr algn="l" marL="342900" indent="-342900">
              <a:lnSpc>
                <a:spcPts val="2799"/>
              </a:lnSpc>
              <a:buSzPct val="100000"/>
              <a:buChar char="•"/>
            </a:pPr>
            <a:r>
              <a:rPr lang="en-US" sz="1750" dirty="0">
                <a:solidFill>
                  <a:srgbClr val="5B5F71"/>
                </a:solidFill>
                <a:latin typeface="Instrument Sans" pitchFamily="34" charset="0"/>
                <a:ea typeface="Instrument Sans" pitchFamily="34" charset="-122"/>
                <a:cs typeface="Instrument Sans" pitchFamily="34" charset="-120"/>
              </a:rPr>
              <a:t>WPA is a wireless security protocol designed to address the weaknesses of WEP. It provides improved data encryption through the Temporal Key Integrity Protocol (TKIP) and a stronger key management system.</a:t>
            </a:r>
            <a:endParaRPr lang="en-US" sz="1750" dirty="0"/>
          </a:p>
        </p:txBody>
      </p:sp>
      <p:sp>
        <p:nvSpPr>
          <p:cNvPr id="8" name="Text 4"/>
          <p:cNvSpPr/>
          <p:nvPr/>
        </p:nvSpPr>
        <p:spPr>
          <a:xfrm>
            <a:off x="1188601" y="4328636"/>
            <a:ext cx="8951000" cy="710803"/>
          </a:xfrm>
          <a:prstGeom prst="rect">
            <a:avLst/>
          </a:prstGeom>
          <a:noFill/>
          <a:ln/>
        </p:spPr>
        <p:txBody>
          <a:bodyPr wrap="square" rtlCol="0" anchor="t"/>
          <a:lstStyle/>
          <a:p>
            <a:pPr algn="l" marL="342900" indent="-342900">
              <a:lnSpc>
                <a:spcPts val="2799"/>
              </a:lnSpc>
              <a:buSzPct val="100000"/>
              <a:buChar char="•"/>
            </a:pPr>
            <a:r>
              <a:rPr lang="en-US" sz="1750" dirty="0">
                <a:solidFill>
                  <a:srgbClr val="5B5F71"/>
                </a:solidFill>
                <a:latin typeface="Instrument Sans" pitchFamily="34" charset="0"/>
                <a:ea typeface="Instrument Sans" pitchFamily="34" charset="-122"/>
                <a:cs typeface="Instrument Sans" pitchFamily="34" charset="-120"/>
              </a:rPr>
              <a:t>WPA (Wi-Fi Protected Access) is a wireless security protocol released in 2003 to address the growing vulnerabilities of its predecessor, WEP.</a:t>
            </a:r>
            <a:endParaRPr lang="en-US" sz="1750" dirty="0"/>
          </a:p>
        </p:txBody>
      </p:sp>
      <p:sp>
        <p:nvSpPr>
          <p:cNvPr id="9" name="Text 5"/>
          <p:cNvSpPr/>
          <p:nvPr/>
        </p:nvSpPr>
        <p:spPr>
          <a:xfrm>
            <a:off x="833199" y="5372695"/>
            <a:ext cx="2777490" cy="347186"/>
          </a:xfrm>
          <a:prstGeom prst="rect">
            <a:avLst/>
          </a:prstGeom>
          <a:noFill/>
          <a:ln/>
        </p:spPr>
        <p:txBody>
          <a:bodyPr wrap="none" rtlCol="0" anchor="t"/>
          <a:lstStyle/>
          <a:p>
            <a:pPr indent="0" marL="0">
              <a:lnSpc>
                <a:spcPts val="2734"/>
              </a:lnSpc>
              <a:buNone/>
            </a:pPr>
            <a:r>
              <a:rPr lang="en-US" sz="2187" b="1" dirty="0">
                <a:solidFill>
                  <a:srgbClr val="5B5F72"/>
                </a:solidFill>
                <a:latin typeface="Instrument Sans" pitchFamily="34" charset="0"/>
                <a:ea typeface="Instrument Sans" pitchFamily="34" charset="-122"/>
                <a:cs typeface="Instrument Sans" pitchFamily="34" charset="-120"/>
              </a:rPr>
              <a:t>Compatibility</a:t>
            </a:r>
            <a:endParaRPr lang="en-US" sz="2187" dirty="0"/>
          </a:p>
        </p:txBody>
      </p:sp>
      <p:sp>
        <p:nvSpPr>
          <p:cNvPr id="10" name="Text 6"/>
          <p:cNvSpPr/>
          <p:nvPr/>
        </p:nvSpPr>
        <p:spPr>
          <a:xfrm>
            <a:off x="833199" y="6053138"/>
            <a:ext cx="9306401" cy="710803"/>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WPA is backward compatible with devices that support WEP, allowing for a smooth transition to the new security standard.</a:t>
            </a:r>
            <a:endParaRPr lang="en-US" sz="1750" dirty="0"/>
          </a:p>
        </p:txBody>
      </p:sp>
      <p:pic>
        <p:nvPicPr>
          <p:cNvPr id="11"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909882"/>
            <a:ext cx="7893248"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Advantages of WPA over WEP</a:t>
            </a:r>
            <a:endParaRPr lang="en-US" sz="4374" dirty="0"/>
          </a:p>
        </p:txBody>
      </p:sp>
      <p:pic>
        <p:nvPicPr>
          <p:cNvPr id="5" name="Image 1" descr="preencoded.png">    </p:cNvPr>
          <p:cNvPicPr>
            <a:picLocks noChangeAspect="1"/>
          </p:cNvPicPr>
          <p:nvPr/>
        </p:nvPicPr>
        <p:blipFill>
          <a:blip r:embed="rId2"/>
          <a:stretch>
            <a:fillRect/>
          </a:stretch>
        </p:blipFill>
        <p:spPr>
          <a:xfrm>
            <a:off x="2037993" y="3048595"/>
            <a:ext cx="444341" cy="444341"/>
          </a:xfrm>
          <a:prstGeom prst="rect">
            <a:avLst/>
          </a:prstGeom>
        </p:spPr>
      </p:pic>
      <p:sp>
        <p:nvSpPr>
          <p:cNvPr id="6" name="Text 2"/>
          <p:cNvSpPr/>
          <p:nvPr/>
        </p:nvSpPr>
        <p:spPr>
          <a:xfrm>
            <a:off x="2037993" y="3715107"/>
            <a:ext cx="2777490" cy="347186"/>
          </a:xfrm>
          <a:prstGeom prst="rect">
            <a:avLst/>
          </a:prstGeom>
          <a:noFill/>
          <a:ln/>
        </p:spPr>
        <p:txBody>
          <a:bodyPr wrap="none" rtlCol="0" anchor="t"/>
          <a:lstStyle/>
          <a:p>
            <a:pPr algn="l"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Enhanced Security</a:t>
            </a:r>
            <a:endParaRPr lang="en-US" sz="2187" dirty="0"/>
          </a:p>
        </p:txBody>
      </p:sp>
      <p:sp>
        <p:nvSpPr>
          <p:cNvPr id="7" name="Text 3"/>
          <p:cNvSpPr/>
          <p:nvPr/>
        </p:nvSpPr>
        <p:spPr>
          <a:xfrm>
            <a:off x="2037993" y="4195524"/>
            <a:ext cx="3295888" cy="1421606"/>
          </a:xfrm>
          <a:prstGeom prst="rect">
            <a:avLst/>
          </a:prstGeom>
          <a:noFill/>
          <a:ln/>
        </p:spPr>
        <p:txBody>
          <a:bodyPr wrap="square" rtlCol="0" anchor="t"/>
          <a:lstStyle/>
          <a:p>
            <a:pPr algn="l"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WPA offers stronger data protection and more secure wireless communication compared to WEP.</a:t>
            </a:r>
            <a:endParaRPr lang="en-US" sz="1750" dirty="0"/>
          </a:p>
        </p:txBody>
      </p:sp>
      <p:pic>
        <p:nvPicPr>
          <p:cNvPr id="8" name="Image 2" descr="preencoded.png">    </p:cNvPr>
          <p:cNvPicPr>
            <a:picLocks noChangeAspect="1"/>
          </p:cNvPicPr>
          <p:nvPr/>
        </p:nvPicPr>
        <p:blipFill>
          <a:blip r:embed="rId3"/>
          <a:stretch>
            <a:fillRect/>
          </a:stretch>
        </p:blipFill>
        <p:spPr>
          <a:xfrm>
            <a:off x="5667137" y="3048595"/>
            <a:ext cx="444341" cy="444341"/>
          </a:xfrm>
          <a:prstGeom prst="rect">
            <a:avLst/>
          </a:prstGeom>
        </p:spPr>
      </p:pic>
      <p:sp>
        <p:nvSpPr>
          <p:cNvPr id="9" name="Text 4"/>
          <p:cNvSpPr/>
          <p:nvPr/>
        </p:nvSpPr>
        <p:spPr>
          <a:xfrm>
            <a:off x="5667137" y="3715107"/>
            <a:ext cx="2949893" cy="347186"/>
          </a:xfrm>
          <a:prstGeom prst="rect">
            <a:avLst/>
          </a:prstGeom>
          <a:noFill/>
          <a:ln/>
        </p:spPr>
        <p:txBody>
          <a:bodyPr wrap="none" rtlCol="0" anchor="t"/>
          <a:lstStyle/>
          <a:p>
            <a:pPr algn="l"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Robust Authentication</a:t>
            </a:r>
            <a:endParaRPr lang="en-US" sz="2187" dirty="0"/>
          </a:p>
        </p:txBody>
      </p:sp>
      <p:sp>
        <p:nvSpPr>
          <p:cNvPr id="10" name="Text 5"/>
          <p:cNvSpPr/>
          <p:nvPr/>
        </p:nvSpPr>
        <p:spPr>
          <a:xfrm>
            <a:off x="5667137" y="4195524"/>
            <a:ext cx="3296007" cy="1421606"/>
          </a:xfrm>
          <a:prstGeom prst="rect">
            <a:avLst/>
          </a:prstGeom>
          <a:noFill/>
          <a:ln/>
        </p:spPr>
        <p:txBody>
          <a:bodyPr wrap="square" rtlCol="0" anchor="t"/>
          <a:lstStyle/>
          <a:p>
            <a:pPr algn="l"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WPA's authentication mechanisms are more robust, reducing the risk of unauthorized access.</a:t>
            </a:r>
            <a:endParaRPr lang="en-US" sz="1750" dirty="0"/>
          </a:p>
        </p:txBody>
      </p:sp>
      <p:pic>
        <p:nvPicPr>
          <p:cNvPr id="11" name="Image 3" descr="preencoded.png">    </p:cNvPr>
          <p:cNvPicPr>
            <a:picLocks noChangeAspect="1"/>
          </p:cNvPicPr>
          <p:nvPr/>
        </p:nvPicPr>
        <p:blipFill>
          <a:blip r:embed="rId4"/>
          <a:stretch>
            <a:fillRect/>
          </a:stretch>
        </p:blipFill>
        <p:spPr>
          <a:xfrm>
            <a:off x="9296400" y="3048595"/>
            <a:ext cx="444341" cy="444341"/>
          </a:xfrm>
          <a:prstGeom prst="rect">
            <a:avLst/>
          </a:prstGeom>
        </p:spPr>
      </p:pic>
      <p:sp>
        <p:nvSpPr>
          <p:cNvPr id="12" name="Text 6"/>
          <p:cNvSpPr/>
          <p:nvPr/>
        </p:nvSpPr>
        <p:spPr>
          <a:xfrm>
            <a:off x="9296400" y="3715107"/>
            <a:ext cx="3296007" cy="694373"/>
          </a:xfrm>
          <a:prstGeom prst="rect">
            <a:avLst/>
          </a:prstGeom>
          <a:noFill/>
          <a:ln/>
        </p:spPr>
        <p:txBody>
          <a:bodyPr wrap="square" rtlCol="0" anchor="t"/>
          <a:lstStyle/>
          <a:p>
            <a:pPr algn="l"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Improved Key Management</a:t>
            </a:r>
            <a:endParaRPr lang="en-US" sz="2187" dirty="0"/>
          </a:p>
        </p:txBody>
      </p:sp>
      <p:sp>
        <p:nvSpPr>
          <p:cNvPr id="13" name="Text 7"/>
          <p:cNvSpPr/>
          <p:nvPr/>
        </p:nvSpPr>
        <p:spPr>
          <a:xfrm>
            <a:off x="9296400" y="4542711"/>
            <a:ext cx="3296007" cy="1777008"/>
          </a:xfrm>
          <a:prstGeom prst="rect">
            <a:avLst/>
          </a:prstGeom>
          <a:noFill/>
          <a:ln/>
        </p:spPr>
        <p:txBody>
          <a:bodyPr wrap="square" rtlCol="0" anchor="t"/>
          <a:lstStyle/>
          <a:p>
            <a:pPr algn="l"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WPA provides a more sophisticated key management system, making it more difficult for attackers to crack the encryption keys.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202299"/>
          </a:xfrm>
          <a:prstGeom prst="rect">
            <a:avLst/>
          </a:prstGeom>
        </p:spPr>
      </p:pic>
      <p:sp>
        <p:nvSpPr>
          <p:cNvPr id="5" name="Text 1"/>
          <p:cNvSpPr/>
          <p:nvPr/>
        </p:nvSpPr>
        <p:spPr>
          <a:xfrm>
            <a:off x="3130629" y="2687003"/>
            <a:ext cx="5882164" cy="550664"/>
          </a:xfrm>
          <a:prstGeom prst="rect">
            <a:avLst/>
          </a:prstGeom>
          <a:noFill/>
          <a:ln/>
        </p:spPr>
        <p:txBody>
          <a:bodyPr wrap="none" rtlCol="0" anchor="t"/>
          <a:lstStyle/>
          <a:p>
            <a:pPr indent="0" marL="0">
              <a:lnSpc>
                <a:spcPts val="4335"/>
              </a:lnSpc>
              <a:buNone/>
            </a:pPr>
            <a:r>
              <a:rPr lang="en-US" sz="3468" b="1" dirty="0">
                <a:solidFill>
                  <a:srgbClr val="5B5F72"/>
                </a:solidFill>
                <a:latin typeface="Instrument Sans" pitchFamily="34" charset="0"/>
                <a:ea typeface="Instrument Sans" pitchFamily="34" charset="-122"/>
                <a:cs typeface="Instrument Sans" pitchFamily="34" charset="-120"/>
              </a:rPr>
              <a:t>WPA2 and its Improvements</a:t>
            </a:r>
            <a:endParaRPr lang="en-US" sz="3468" dirty="0"/>
          </a:p>
        </p:txBody>
      </p:sp>
      <p:sp>
        <p:nvSpPr>
          <p:cNvPr id="6" name="Shape 2"/>
          <p:cNvSpPr/>
          <p:nvPr/>
        </p:nvSpPr>
        <p:spPr>
          <a:xfrm>
            <a:off x="3377327" y="3501866"/>
            <a:ext cx="35123" cy="4243030"/>
          </a:xfrm>
          <a:prstGeom prst="roundRect">
            <a:avLst>
              <a:gd name="adj" fmla="val 225741"/>
            </a:avLst>
          </a:prstGeom>
          <a:solidFill>
            <a:srgbClr val="C9CACE"/>
          </a:solidFill>
          <a:ln/>
        </p:spPr>
      </p:sp>
      <p:sp>
        <p:nvSpPr>
          <p:cNvPr id="7" name="Shape 3"/>
          <p:cNvSpPr/>
          <p:nvPr/>
        </p:nvSpPr>
        <p:spPr>
          <a:xfrm>
            <a:off x="3593009" y="3820061"/>
            <a:ext cx="616625" cy="35123"/>
          </a:xfrm>
          <a:prstGeom prst="roundRect">
            <a:avLst>
              <a:gd name="adj" fmla="val 225741"/>
            </a:avLst>
          </a:prstGeom>
          <a:solidFill>
            <a:srgbClr val="C9CACE"/>
          </a:solidFill>
          <a:ln/>
        </p:spPr>
      </p:sp>
      <p:sp>
        <p:nvSpPr>
          <p:cNvPr id="8" name="Shape 4"/>
          <p:cNvSpPr/>
          <p:nvPr/>
        </p:nvSpPr>
        <p:spPr>
          <a:xfrm>
            <a:off x="3196650" y="3639503"/>
            <a:ext cx="396359" cy="396359"/>
          </a:xfrm>
          <a:prstGeom prst="roundRect">
            <a:avLst>
              <a:gd name="adj" fmla="val 20004"/>
            </a:avLst>
          </a:prstGeom>
          <a:solidFill>
            <a:srgbClr val="E3E4E8"/>
          </a:solidFill>
          <a:ln w="7620">
            <a:solidFill>
              <a:srgbClr val="C9CACE"/>
            </a:solidFill>
            <a:prstDash val="solid"/>
          </a:ln>
        </p:spPr>
      </p:sp>
      <p:sp>
        <p:nvSpPr>
          <p:cNvPr id="9" name="Text 5"/>
          <p:cNvSpPr/>
          <p:nvPr/>
        </p:nvSpPr>
        <p:spPr>
          <a:xfrm>
            <a:off x="3343692" y="3672483"/>
            <a:ext cx="102275" cy="330398"/>
          </a:xfrm>
          <a:prstGeom prst="rect">
            <a:avLst/>
          </a:prstGeom>
          <a:noFill/>
          <a:ln/>
        </p:spPr>
        <p:txBody>
          <a:bodyPr wrap="none" rtlCol="0" anchor="t"/>
          <a:lstStyle/>
          <a:p>
            <a:pPr algn="ctr" indent="0" marL="0">
              <a:lnSpc>
                <a:spcPts val="2601"/>
              </a:lnSpc>
              <a:buNone/>
            </a:pPr>
            <a:r>
              <a:rPr lang="en-US" sz="2081" b="1" dirty="0">
                <a:solidFill>
                  <a:srgbClr val="5B5F71"/>
                </a:solidFill>
                <a:latin typeface="Instrument Sans" pitchFamily="34" charset="0"/>
                <a:ea typeface="Instrument Sans" pitchFamily="34" charset="-122"/>
                <a:cs typeface="Instrument Sans" pitchFamily="34" charset="-120"/>
              </a:rPr>
              <a:t>1</a:t>
            </a:r>
            <a:endParaRPr lang="en-US" sz="2081" dirty="0"/>
          </a:p>
        </p:txBody>
      </p:sp>
      <p:sp>
        <p:nvSpPr>
          <p:cNvPr id="10" name="Text 6"/>
          <p:cNvSpPr/>
          <p:nvPr/>
        </p:nvSpPr>
        <p:spPr>
          <a:xfrm>
            <a:off x="4363879" y="3677960"/>
            <a:ext cx="2263854" cy="275273"/>
          </a:xfrm>
          <a:prstGeom prst="rect">
            <a:avLst/>
          </a:prstGeom>
          <a:noFill/>
          <a:ln/>
        </p:spPr>
        <p:txBody>
          <a:bodyPr wrap="none" rtlCol="0" anchor="t"/>
          <a:lstStyle/>
          <a:p>
            <a:pPr algn="l" indent="0" marL="0">
              <a:lnSpc>
                <a:spcPts val="2168"/>
              </a:lnSpc>
              <a:buNone/>
            </a:pPr>
            <a:r>
              <a:rPr lang="en-US" sz="1734" b="1" dirty="0">
                <a:solidFill>
                  <a:srgbClr val="5B5F71"/>
                </a:solidFill>
                <a:latin typeface="Instrument Sans" pitchFamily="34" charset="0"/>
                <a:ea typeface="Instrument Sans" pitchFamily="34" charset="-122"/>
                <a:cs typeface="Instrument Sans" pitchFamily="34" charset="-120"/>
              </a:rPr>
              <a:t>Introduction of CCMP</a:t>
            </a:r>
            <a:endParaRPr lang="en-US" sz="1734" dirty="0"/>
          </a:p>
        </p:txBody>
      </p:sp>
      <p:sp>
        <p:nvSpPr>
          <p:cNvPr id="11" name="Text 7"/>
          <p:cNvSpPr/>
          <p:nvPr/>
        </p:nvSpPr>
        <p:spPr>
          <a:xfrm>
            <a:off x="4363879" y="4058841"/>
            <a:ext cx="7135892" cy="563880"/>
          </a:xfrm>
          <a:prstGeom prst="rect">
            <a:avLst/>
          </a:prstGeom>
          <a:noFill/>
          <a:ln/>
        </p:spPr>
        <p:txBody>
          <a:bodyPr wrap="square" rtlCol="0" anchor="t"/>
          <a:lstStyle/>
          <a:p>
            <a:pPr algn="l" indent="0" marL="0">
              <a:lnSpc>
                <a:spcPts val="2220"/>
              </a:lnSpc>
              <a:buNone/>
            </a:pPr>
            <a:r>
              <a:rPr lang="en-US" sz="1387" dirty="0">
                <a:solidFill>
                  <a:srgbClr val="5B5F71"/>
                </a:solidFill>
                <a:latin typeface="Instrument Sans" pitchFamily="34" charset="0"/>
                <a:ea typeface="Instrument Sans" pitchFamily="34" charset="-122"/>
                <a:cs typeface="Instrument Sans" pitchFamily="34" charset="-120"/>
              </a:rPr>
              <a:t>WPA2 implements the Counter Mode with Cipher Block Chaining Message Authentication Code Protocol (CCMP), providing enhanced data encryption.</a:t>
            </a:r>
            <a:endParaRPr lang="en-US" sz="1387" dirty="0"/>
          </a:p>
        </p:txBody>
      </p:sp>
      <p:sp>
        <p:nvSpPr>
          <p:cNvPr id="12" name="Shape 8"/>
          <p:cNvSpPr/>
          <p:nvPr/>
        </p:nvSpPr>
        <p:spPr>
          <a:xfrm>
            <a:off x="3593009" y="5293102"/>
            <a:ext cx="616625" cy="35123"/>
          </a:xfrm>
          <a:prstGeom prst="roundRect">
            <a:avLst>
              <a:gd name="adj" fmla="val 225741"/>
            </a:avLst>
          </a:prstGeom>
          <a:solidFill>
            <a:srgbClr val="C9CACE"/>
          </a:solidFill>
          <a:ln/>
        </p:spPr>
      </p:sp>
      <p:sp>
        <p:nvSpPr>
          <p:cNvPr id="13" name="Shape 9"/>
          <p:cNvSpPr/>
          <p:nvPr/>
        </p:nvSpPr>
        <p:spPr>
          <a:xfrm>
            <a:off x="3196650" y="5112544"/>
            <a:ext cx="396359" cy="396359"/>
          </a:xfrm>
          <a:prstGeom prst="roundRect">
            <a:avLst>
              <a:gd name="adj" fmla="val 20004"/>
            </a:avLst>
          </a:prstGeom>
          <a:solidFill>
            <a:srgbClr val="E3E4E8"/>
          </a:solidFill>
          <a:ln w="7620">
            <a:solidFill>
              <a:srgbClr val="C9CACE"/>
            </a:solidFill>
            <a:prstDash val="solid"/>
          </a:ln>
        </p:spPr>
      </p:sp>
      <p:sp>
        <p:nvSpPr>
          <p:cNvPr id="14" name="Text 10"/>
          <p:cNvSpPr/>
          <p:nvPr/>
        </p:nvSpPr>
        <p:spPr>
          <a:xfrm>
            <a:off x="3321189" y="5145524"/>
            <a:ext cx="147161" cy="330398"/>
          </a:xfrm>
          <a:prstGeom prst="rect">
            <a:avLst/>
          </a:prstGeom>
          <a:noFill/>
          <a:ln/>
        </p:spPr>
        <p:txBody>
          <a:bodyPr wrap="none" rtlCol="0" anchor="t"/>
          <a:lstStyle/>
          <a:p>
            <a:pPr algn="ctr" indent="0" marL="0">
              <a:lnSpc>
                <a:spcPts val="2601"/>
              </a:lnSpc>
              <a:buNone/>
            </a:pPr>
            <a:r>
              <a:rPr lang="en-US" sz="2081" b="1" dirty="0">
                <a:solidFill>
                  <a:srgbClr val="5B5F71"/>
                </a:solidFill>
                <a:latin typeface="Instrument Sans" pitchFamily="34" charset="0"/>
                <a:ea typeface="Instrument Sans" pitchFamily="34" charset="-122"/>
                <a:cs typeface="Instrument Sans" pitchFamily="34" charset="-120"/>
              </a:rPr>
              <a:t>2</a:t>
            </a:r>
            <a:endParaRPr lang="en-US" sz="2081" dirty="0"/>
          </a:p>
        </p:txBody>
      </p:sp>
      <p:sp>
        <p:nvSpPr>
          <p:cNvPr id="15" name="Text 11"/>
          <p:cNvSpPr/>
          <p:nvPr/>
        </p:nvSpPr>
        <p:spPr>
          <a:xfrm>
            <a:off x="4363879" y="5151001"/>
            <a:ext cx="2906435" cy="275273"/>
          </a:xfrm>
          <a:prstGeom prst="rect">
            <a:avLst/>
          </a:prstGeom>
          <a:noFill/>
          <a:ln/>
        </p:spPr>
        <p:txBody>
          <a:bodyPr wrap="none" rtlCol="0" anchor="t"/>
          <a:lstStyle/>
          <a:p>
            <a:pPr algn="l" indent="0" marL="0">
              <a:lnSpc>
                <a:spcPts val="2168"/>
              </a:lnSpc>
              <a:buNone/>
            </a:pPr>
            <a:r>
              <a:rPr lang="en-US" sz="1734" b="1" dirty="0">
                <a:solidFill>
                  <a:srgbClr val="5B5F71"/>
                </a:solidFill>
                <a:latin typeface="Instrument Sans" pitchFamily="34" charset="0"/>
                <a:ea typeface="Instrument Sans" pitchFamily="34" charset="-122"/>
                <a:cs typeface="Instrument Sans" pitchFamily="34" charset="-120"/>
              </a:rPr>
              <a:t>Enhanced Key Management</a:t>
            </a:r>
            <a:endParaRPr lang="en-US" sz="1734" dirty="0"/>
          </a:p>
        </p:txBody>
      </p:sp>
      <p:sp>
        <p:nvSpPr>
          <p:cNvPr id="16" name="Text 12"/>
          <p:cNvSpPr/>
          <p:nvPr/>
        </p:nvSpPr>
        <p:spPr>
          <a:xfrm>
            <a:off x="4363879" y="5531882"/>
            <a:ext cx="7135892" cy="563880"/>
          </a:xfrm>
          <a:prstGeom prst="rect">
            <a:avLst/>
          </a:prstGeom>
          <a:noFill/>
          <a:ln/>
        </p:spPr>
        <p:txBody>
          <a:bodyPr wrap="square" rtlCol="0" anchor="t"/>
          <a:lstStyle/>
          <a:p>
            <a:pPr algn="l" indent="0" marL="0">
              <a:lnSpc>
                <a:spcPts val="2220"/>
              </a:lnSpc>
              <a:buNone/>
            </a:pPr>
            <a:r>
              <a:rPr lang="en-US" sz="1387" dirty="0">
                <a:solidFill>
                  <a:srgbClr val="5B5F71"/>
                </a:solidFill>
                <a:latin typeface="Instrument Sans" pitchFamily="34" charset="0"/>
                <a:ea typeface="Instrument Sans" pitchFamily="34" charset="-122"/>
                <a:cs typeface="Instrument Sans" pitchFamily="34" charset="-120"/>
              </a:rPr>
              <a:t>WPA2 features improved key management, addressing vulnerabilities present in the original WPA protocol.</a:t>
            </a:r>
            <a:endParaRPr lang="en-US" sz="1387" dirty="0"/>
          </a:p>
        </p:txBody>
      </p:sp>
      <p:sp>
        <p:nvSpPr>
          <p:cNvPr id="17" name="Shape 13"/>
          <p:cNvSpPr/>
          <p:nvPr/>
        </p:nvSpPr>
        <p:spPr>
          <a:xfrm>
            <a:off x="3593009" y="6766143"/>
            <a:ext cx="616625" cy="35123"/>
          </a:xfrm>
          <a:prstGeom prst="roundRect">
            <a:avLst>
              <a:gd name="adj" fmla="val 225741"/>
            </a:avLst>
          </a:prstGeom>
          <a:solidFill>
            <a:srgbClr val="C9CACE"/>
          </a:solidFill>
          <a:ln/>
        </p:spPr>
      </p:sp>
      <p:sp>
        <p:nvSpPr>
          <p:cNvPr id="18" name="Shape 14"/>
          <p:cNvSpPr/>
          <p:nvPr/>
        </p:nvSpPr>
        <p:spPr>
          <a:xfrm>
            <a:off x="3196650" y="6585585"/>
            <a:ext cx="396359" cy="396359"/>
          </a:xfrm>
          <a:prstGeom prst="roundRect">
            <a:avLst>
              <a:gd name="adj" fmla="val 20004"/>
            </a:avLst>
          </a:prstGeom>
          <a:solidFill>
            <a:srgbClr val="E3E4E8"/>
          </a:solidFill>
          <a:ln w="7620">
            <a:solidFill>
              <a:srgbClr val="C9CACE"/>
            </a:solidFill>
            <a:prstDash val="solid"/>
          </a:ln>
        </p:spPr>
      </p:sp>
      <p:sp>
        <p:nvSpPr>
          <p:cNvPr id="19" name="Text 15"/>
          <p:cNvSpPr/>
          <p:nvPr/>
        </p:nvSpPr>
        <p:spPr>
          <a:xfrm>
            <a:off x="3318331" y="6618565"/>
            <a:ext cx="152995" cy="330398"/>
          </a:xfrm>
          <a:prstGeom prst="rect">
            <a:avLst/>
          </a:prstGeom>
          <a:noFill/>
          <a:ln/>
        </p:spPr>
        <p:txBody>
          <a:bodyPr wrap="none" rtlCol="0" anchor="t"/>
          <a:lstStyle/>
          <a:p>
            <a:pPr algn="ctr" indent="0" marL="0">
              <a:lnSpc>
                <a:spcPts val="2601"/>
              </a:lnSpc>
              <a:buNone/>
            </a:pPr>
            <a:r>
              <a:rPr lang="en-US" sz="2081" b="1" dirty="0">
                <a:solidFill>
                  <a:srgbClr val="5B5F71"/>
                </a:solidFill>
                <a:latin typeface="Instrument Sans" pitchFamily="34" charset="0"/>
                <a:ea typeface="Instrument Sans" pitchFamily="34" charset="-122"/>
                <a:cs typeface="Instrument Sans" pitchFamily="34" charset="-120"/>
              </a:rPr>
              <a:t>3</a:t>
            </a:r>
            <a:endParaRPr lang="en-US" sz="2081" dirty="0"/>
          </a:p>
        </p:txBody>
      </p:sp>
      <p:sp>
        <p:nvSpPr>
          <p:cNvPr id="20" name="Text 16"/>
          <p:cNvSpPr/>
          <p:nvPr/>
        </p:nvSpPr>
        <p:spPr>
          <a:xfrm>
            <a:off x="4363879" y="6624042"/>
            <a:ext cx="2202299" cy="275273"/>
          </a:xfrm>
          <a:prstGeom prst="rect">
            <a:avLst/>
          </a:prstGeom>
          <a:noFill/>
          <a:ln/>
        </p:spPr>
        <p:txBody>
          <a:bodyPr wrap="none" rtlCol="0" anchor="t"/>
          <a:lstStyle/>
          <a:p>
            <a:pPr algn="l" indent="0" marL="0">
              <a:lnSpc>
                <a:spcPts val="2168"/>
              </a:lnSpc>
              <a:buNone/>
            </a:pPr>
            <a:r>
              <a:rPr lang="en-US" sz="1734" b="1" dirty="0">
                <a:solidFill>
                  <a:srgbClr val="5B5F71"/>
                </a:solidFill>
                <a:latin typeface="Instrument Sans" pitchFamily="34" charset="0"/>
                <a:ea typeface="Instrument Sans" pitchFamily="34" charset="-122"/>
                <a:cs typeface="Instrument Sans" pitchFamily="34" charset="-120"/>
              </a:rPr>
              <a:t>Transition to AES</a:t>
            </a:r>
            <a:endParaRPr lang="en-US" sz="1734" dirty="0"/>
          </a:p>
        </p:txBody>
      </p:sp>
      <p:sp>
        <p:nvSpPr>
          <p:cNvPr id="21" name="Text 17"/>
          <p:cNvSpPr/>
          <p:nvPr/>
        </p:nvSpPr>
        <p:spPr>
          <a:xfrm>
            <a:off x="4363879" y="7004923"/>
            <a:ext cx="7135892" cy="563880"/>
          </a:xfrm>
          <a:prstGeom prst="rect">
            <a:avLst/>
          </a:prstGeom>
          <a:noFill/>
          <a:ln/>
        </p:spPr>
        <p:txBody>
          <a:bodyPr wrap="square" rtlCol="0" anchor="t"/>
          <a:lstStyle/>
          <a:p>
            <a:pPr algn="l" indent="0" marL="0">
              <a:lnSpc>
                <a:spcPts val="2220"/>
              </a:lnSpc>
              <a:buNone/>
            </a:pPr>
            <a:r>
              <a:rPr lang="en-US" sz="1387" dirty="0">
                <a:solidFill>
                  <a:srgbClr val="5B5F71"/>
                </a:solidFill>
                <a:latin typeface="Instrument Sans" pitchFamily="34" charset="0"/>
                <a:ea typeface="Instrument Sans" pitchFamily="34" charset="-122"/>
                <a:cs typeface="Instrument Sans" pitchFamily="34" charset="-120"/>
              </a:rPr>
              <a:t>WPA2 enables the use of the Advanced Encryption Standard (AES), which offers a higher level of security compared to the encryption methods used in WEP and WPA.</a:t>
            </a:r>
            <a:endParaRPr lang="en-US" sz="1387"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201466"/>
            <a:ext cx="10554414" cy="355402"/>
          </a:xfrm>
          <a:prstGeom prst="rect">
            <a:avLst/>
          </a:prstGeom>
          <a:noFill/>
          <a:ln/>
        </p:spPr>
        <p:txBody>
          <a:bodyPr wrap="none" rtlCol="0" anchor="t"/>
          <a:lstStyle/>
          <a:p>
            <a:pPr indent="0" marL="0">
              <a:lnSpc>
                <a:spcPts val="2799"/>
              </a:lnSpc>
              <a:buNone/>
            </a:pPr>
            <a:endParaRPr lang="en-US" sz="1750" dirty="0"/>
          </a:p>
        </p:txBody>
      </p:sp>
      <p:sp>
        <p:nvSpPr>
          <p:cNvPr id="5" name="Text 2"/>
          <p:cNvSpPr/>
          <p:nvPr/>
        </p:nvSpPr>
        <p:spPr>
          <a:xfrm>
            <a:off x="2037993" y="2806779"/>
            <a:ext cx="10554414" cy="355402"/>
          </a:xfrm>
          <a:prstGeom prst="rect">
            <a:avLst/>
          </a:prstGeom>
          <a:noFill/>
          <a:ln/>
        </p:spPr>
        <p:txBody>
          <a:bodyPr wrap="none" rtlCol="0" anchor="t"/>
          <a:lstStyle/>
          <a:p>
            <a:pPr indent="0" marL="0">
              <a:lnSpc>
                <a:spcPts val="2799"/>
              </a:lnSpc>
              <a:buNone/>
            </a:pPr>
            <a:endParaRPr lang="en-US" sz="1750" dirty="0"/>
          </a:p>
        </p:txBody>
      </p:sp>
      <p:sp>
        <p:nvSpPr>
          <p:cNvPr id="6" name="Text 3"/>
          <p:cNvSpPr/>
          <p:nvPr/>
        </p:nvSpPr>
        <p:spPr>
          <a:xfrm>
            <a:off x="2037993" y="3495437"/>
            <a:ext cx="6829187" cy="833199"/>
          </a:xfrm>
          <a:prstGeom prst="rect">
            <a:avLst/>
          </a:prstGeom>
          <a:noFill/>
          <a:ln/>
        </p:spPr>
        <p:txBody>
          <a:bodyPr wrap="none" rtlCol="0" anchor="t"/>
          <a:lstStyle/>
          <a:p>
            <a:pPr indent="0" marL="0">
              <a:lnSpc>
                <a:spcPts val="6561"/>
              </a:lnSpc>
              <a:buNone/>
            </a:pPr>
            <a:r>
              <a:rPr lang="en-US" sz="5249" b="1" dirty="0">
                <a:solidFill>
                  <a:srgbClr val="5B5F72"/>
                </a:solidFill>
                <a:latin typeface="Instrument Sans" pitchFamily="34" charset="0"/>
                <a:ea typeface="Instrument Sans" pitchFamily="34" charset="-122"/>
                <a:cs typeface="Instrument Sans" pitchFamily="34" charset="-120"/>
              </a:rPr>
              <a:t>                         </a:t>
            </a:r>
            <a:pPr indent="0" marL="0">
              <a:lnSpc>
                <a:spcPts val="6561"/>
              </a:lnSpc>
              <a:buNone/>
            </a:pPr>
            <a:r>
              <a:rPr lang="en-US" sz="5249" b="1" dirty="0">
                <a:solidFill>
                  <a:srgbClr val="5B5F72"/>
                </a:solidFill>
                <a:latin typeface="Instrument Sans" pitchFamily="34" charset="0"/>
                <a:ea typeface="Instrument Sans" pitchFamily="34" charset="-122"/>
                <a:cs typeface="Instrument Sans" pitchFamily="34" charset="-120"/>
              </a:rPr>
              <a:t>  Thank You</a:t>
            </a:r>
            <a:endParaRPr lang="en-US" sz="5249" dirty="0"/>
          </a:p>
        </p:txBody>
      </p:sp>
      <p:sp>
        <p:nvSpPr>
          <p:cNvPr id="7" name="Text 4"/>
          <p:cNvSpPr/>
          <p:nvPr/>
        </p:nvSpPr>
        <p:spPr>
          <a:xfrm>
            <a:off x="2037993" y="4661892"/>
            <a:ext cx="10554414" cy="355402"/>
          </a:xfrm>
          <a:prstGeom prst="rect">
            <a:avLst/>
          </a:prstGeom>
          <a:noFill/>
          <a:ln/>
        </p:spPr>
        <p:txBody>
          <a:bodyPr wrap="none" rtlCol="0" anchor="t"/>
          <a:lstStyle/>
          <a:p>
            <a:pPr indent="0" marL="0">
              <a:lnSpc>
                <a:spcPts val="2799"/>
              </a:lnSpc>
              <a:buNone/>
            </a:pPr>
            <a:endParaRPr lang="en-US" sz="1750" dirty="0"/>
          </a:p>
        </p:txBody>
      </p:sp>
      <p:sp>
        <p:nvSpPr>
          <p:cNvPr id="8" name="Text 5"/>
          <p:cNvSpPr/>
          <p:nvPr/>
        </p:nvSpPr>
        <p:spPr>
          <a:xfrm>
            <a:off x="2037993" y="5267206"/>
            <a:ext cx="10554414" cy="355402"/>
          </a:xfrm>
          <a:prstGeom prst="rect">
            <a:avLst/>
          </a:prstGeom>
          <a:noFill/>
          <a:ln/>
        </p:spPr>
        <p:txBody>
          <a:bodyPr wrap="none" rtlCol="0" anchor="t"/>
          <a:lstStyle/>
          <a:p>
            <a:pPr indent="0" marL="0">
              <a:lnSpc>
                <a:spcPts val="2799"/>
              </a:lnSpc>
              <a:buNone/>
            </a:pPr>
            <a:endParaRPr lang="en-US" sz="1750" dirty="0"/>
          </a:p>
        </p:txBody>
      </p:sp>
      <p:sp>
        <p:nvSpPr>
          <p:cNvPr id="9" name="Text 6"/>
          <p:cNvSpPr/>
          <p:nvPr/>
        </p:nvSpPr>
        <p:spPr>
          <a:xfrm>
            <a:off x="2037993" y="5872520"/>
            <a:ext cx="10554414" cy="355402"/>
          </a:xfrm>
          <a:prstGeom prst="rect">
            <a:avLst/>
          </a:prstGeom>
          <a:noFill/>
          <a:ln/>
        </p:spPr>
        <p:txBody>
          <a:bodyPr wrap="none" rtlCol="0" anchor="t"/>
          <a:lstStyle/>
          <a:p>
            <a:pPr indent="0" marL="0">
              <a:lnSpc>
                <a:spcPts val="2799"/>
              </a:lnSpc>
              <a:buNone/>
            </a:pPr>
            <a:endParaRPr lang="en-US" sz="1750"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2024-03-14T03:07:17Z</dcterms:created>
  <dcterms:modified xsi:type="dcterms:W3CDTF">2024-03-14T03:07:17Z</dcterms:modified>
</cp:coreProperties>
</file>